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6" r:id="rId8"/>
    <p:sldId id="272" r:id="rId9"/>
    <p:sldId id="277" r:id="rId10"/>
    <p:sldId id="278" r:id="rId11"/>
    <p:sldId id="274" r:id="rId12"/>
    <p:sldId id="279" r:id="rId13"/>
    <p:sldId id="280" r:id="rId14"/>
    <p:sldId id="275"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733"/>
    <p:restoredTop sz="94615"/>
  </p:normalViewPr>
  <p:slideViewPr>
    <p:cSldViewPr snapToGrid="0" snapToObjects="1">
      <p:cViewPr varScale="1">
        <p:scale>
          <a:sx n="73" d="100"/>
          <a:sy n="73" d="100"/>
        </p:scale>
        <p:origin x="1336" y="488"/>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Spring</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5</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5060245" y="3226831"/>
            <a:ext cx="7268016"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19</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27th January </a:t>
            </a:r>
            <a:r>
              <a:rPr dirty="0">
                <a:latin typeface="Gill Sans MT" panose="020B0502020104020203" pitchFamily="34" charset="77"/>
              </a:rPr>
              <a:t>202</a:t>
            </a:r>
            <a:r>
              <a:rPr lang="en-GB" dirty="0">
                <a:latin typeface="Gill Sans MT" panose="020B0502020104020203" pitchFamily="34" charset="77"/>
              </a:rPr>
              <a:t>5</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28546" y="1304757"/>
            <a:ext cx="282288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unusual</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19282" y="4477445"/>
            <a:ext cx="7332625"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is unusual, it does not happen very often or you do not see it or hear it very often.</a:t>
            </a:r>
          </a:p>
        </p:txBody>
      </p:sp>
      <p:sp>
        <p:nvSpPr>
          <p:cNvPr id="155" name="The was a tear in Freddie’s new school jumper."/>
          <p:cNvSpPr txBox="1"/>
          <p:nvPr/>
        </p:nvSpPr>
        <p:spPr>
          <a:xfrm>
            <a:off x="58004" y="675751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Han showed an </a:t>
            </a:r>
            <a:r>
              <a:rPr lang="en-GB" b="1" dirty="0"/>
              <a:t>unusual</a:t>
            </a:r>
            <a:r>
              <a:rPr lang="en-GB" dirty="0"/>
              <a:t> way to solve the problem.</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un-u-su-al</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080018966"/>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bizarre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common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odd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highly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3EDEB709-BD95-8E21-424B-A123F36D01E4}"/>
              </a:ext>
            </a:extLst>
          </p:cNvPr>
          <p:cNvPicPr>
            <a:picLocks noChangeAspect="1"/>
          </p:cNvPicPr>
          <p:nvPr/>
        </p:nvPicPr>
        <p:blipFill>
          <a:blip r:embed="rId4"/>
          <a:stretch>
            <a:fillRect/>
          </a:stretch>
        </p:blipFill>
        <p:spPr>
          <a:xfrm>
            <a:off x="8569627" y="2791862"/>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39412" y="1309202"/>
            <a:ext cx="273953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replace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Kate was asked to </a:t>
            </a:r>
            <a:r>
              <a:rPr lang="en-GB" b="1" dirty="0"/>
              <a:t>replace</a:t>
            </a:r>
            <a:r>
              <a:rPr lang="en-GB" dirty="0"/>
              <a:t> her old pencil with a new one.</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re-place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42824624"/>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change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recover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355636"/>
            <a:ext cx="77999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one thing or person replaces another, the first is used or acts instead of the second.</a:t>
            </a:r>
          </a:p>
        </p:txBody>
      </p:sp>
      <p:pic>
        <p:nvPicPr>
          <p:cNvPr id="2" name="Picture 1">
            <a:extLst>
              <a:ext uri="{FF2B5EF4-FFF2-40B4-BE49-F238E27FC236}">
                <a16:creationId xmlns:a16="http://schemas.microsoft.com/office/drawing/2014/main" id="{53FC79E8-75B6-D4C4-D8A3-D57D52D4F033}"/>
              </a:ext>
            </a:extLst>
          </p:cNvPr>
          <p:cNvPicPr>
            <a:picLocks noChangeAspect="1"/>
          </p:cNvPicPr>
          <p:nvPr/>
        </p:nvPicPr>
        <p:blipFill>
          <a:blip r:embed="rId4"/>
          <a:stretch>
            <a:fillRect/>
          </a:stretch>
        </p:blipFill>
        <p:spPr>
          <a:xfrm>
            <a:off x="8958413" y="2877194"/>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08411" y="1309202"/>
            <a:ext cx="340157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intercept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Aaron managed to </a:t>
            </a:r>
            <a:r>
              <a:rPr lang="en-GB" b="1" dirty="0"/>
              <a:t>intercept</a:t>
            </a:r>
            <a:r>
              <a:rPr lang="en-GB" dirty="0"/>
              <a:t> the ball going in goal.</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in-ter-cept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28891044"/>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ambush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almost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seize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3857807"/>
            <a:ext cx="7334374"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intercept someone or something that is travelling from one place to another, you stop them before they get to their destination.</a:t>
            </a:r>
          </a:p>
        </p:txBody>
      </p:sp>
      <p:pic>
        <p:nvPicPr>
          <p:cNvPr id="5" name="Picture 4">
            <a:extLst>
              <a:ext uri="{FF2B5EF4-FFF2-40B4-BE49-F238E27FC236}">
                <a16:creationId xmlns:a16="http://schemas.microsoft.com/office/drawing/2014/main" id="{F1F80938-9C33-037E-2D29-0CE610187E5C}"/>
              </a:ext>
            </a:extLst>
          </p:cNvPr>
          <p:cNvPicPr>
            <a:picLocks noChangeAspect="1"/>
          </p:cNvPicPr>
          <p:nvPr/>
        </p:nvPicPr>
        <p:blipFill>
          <a:blip r:embed="rId4"/>
          <a:stretch>
            <a:fillRect/>
          </a:stretch>
        </p:blipFill>
        <p:spPr>
          <a:xfrm>
            <a:off x="8440527" y="3022767"/>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7157" y="1339979"/>
            <a:ext cx="2438168"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stutter</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3944547"/>
            <a:ext cx="7196668" cy="2318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someone stutters, they have difficulty speaking because they find it hard to say the first sound of a word.</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Robin began to </a:t>
            </a:r>
            <a:r>
              <a:rPr lang="en-GB" b="1" dirty="0"/>
              <a:t>stutter</a:t>
            </a:r>
            <a:r>
              <a:rPr lang="en-GB" dirty="0"/>
              <a:t> when reading aloud in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stut-ter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91051172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sputter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stammer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loudly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4" name="Picture 3">
            <a:extLst>
              <a:ext uri="{FF2B5EF4-FFF2-40B4-BE49-F238E27FC236}">
                <a16:creationId xmlns:a16="http://schemas.microsoft.com/office/drawing/2014/main" id="{793A2828-DD76-C57C-318F-3817888DA9B7}"/>
              </a:ext>
            </a:extLst>
          </p:cNvPr>
          <p:cNvPicPr>
            <a:picLocks noChangeAspect="1"/>
          </p:cNvPicPr>
          <p:nvPr/>
        </p:nvPicPr>
        <p:blipFill>
          <a:blip r:embed="rId4"/>
          <a:stretch>
            <a:fillRect/>
          </a:stretch>
        </p:blipFill>
        <p:spPr>
          <a:xfrm>
            <a:off x="8336145" y="2940330"/>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204179" y="1339979"/>
            <a:ext cx="360996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innocuous</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510361"/>
            <a:ext cx="655420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innocuous is not at all harmful or offensive.</a:t>
            </a: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Leah’s comment was </a:t>
            </a:r>
            <a:r>
              <a:rPr lang="en-GB" b="1" dirty="0"/>
              <a:t>innocuous</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in-noc-u-ous</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336659171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bland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harmful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insipid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hurtful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perfectly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79DF40F-902A-62CD-7025-5EDB1AFF868D}"/>
              </a:ext>
            </a:extLst>
          </p:cNvPr>
          <p:cNvPicPr>
            <a:picLocks noChangeAspect="1"/>
          </p:cNvPicPr>
          <p:nvPr/>
        </p:nvPicPr>
        <p:blipFill>
          <a:blip r:embed="rId4"/>
          <a:stretch>
            <a:fillRect/>
          </a:stretch>
        </p:blipFill>
        <p:spPr>
          <a:xfrm>
            <a:off x="8894790" y="3054209"/>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06744699"/>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chilly</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twinkle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waste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relax</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84953132"/>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replace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stutter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intercept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innocuous</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3631235281"/>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chilly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waste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twinkle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squeeze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relax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154047377"/>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If a star or a light ***, it shines with an unsteady light which rapidly and constantly changes from bright to faint.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something, you press it firmly, usually with your hands.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Something that is *** is unpleasantly cold.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or if something *** you, you feel more calm and less worried or tense.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 is the use of money or other resources on things that do not need it.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59949059-82EB-051C-5607-95D58E416FB3}"/>
              </a:ext>
            </a:extLst>
          </p:cNvPr>
          <p:cNvPicPr>
            <a:picLocks noChangeAspect="1"/>
          </p:cNvPicPr>
          <p:nvPr/>
        </p:nvPicPr>
        <p:blipFill>
          <a:blip r:embed="rId5"/>
          <a:stretch>
            <a:fillRect/>
          </a:stretch>
        </p:blipFill>
        <p:spPr>
          <a:xfrm>
            <a:off x="11425628" y="5513430"/>
            <a:ext cx="682140" cy="682140"/>
          </a:xfrm>
          <a:prstGeom prst="rect">
            <a:avLst/>
          </a:prstGeom>
        </p:spPr>
      </p:pic>
      <p:pic>
        <p:nvPicPr>
          <p:cNvPr id="3" name="Picture 2">
            <a:extLst>
              <a:ext uri="{FF2B5EF4-FFF2-40B4-BE49-F238E27FC236}">
                <a16:creationId xmlns:a16="http://schemas.microsoft.com/office/drawing/2014/main" id="{B6AFF5BC-53CA-D9CB-0D58-D6F5DA6F26D8}"/>
              </a:ext>
            </a:extLst>
          </p:cNvPr>
          <p:cNvPicPr>
            <a:picLocks noChangeAspect="1"/>
          </p:cNvPicPr>
          <p:nvPr/>
        </p:nvPicPr>
        <p:blipFill>
          <a:blip r:embed="rId6"/>
          <a:stretch>
            <a:fillRect/>
          </a:stretch>
        </p:blipFill>
        <p:spPr>
          <a:xfrm>
            <a:off x="11483373" y="7929913"/>
            <a:ext cx="682140" cy="682140"/>
          </a:xfrm>
          <a:prstGeom prst="rect">
            <a:avLst/>
          </a:prstGeom>
        </p:spPr>
      </p:pic>
      <p:pic>
        <p:nvPicPr>
          <p:cNvPr id="6" name="Picture 5">
            <a:extLst>
              <a:ext uri="{FF2B5EF4-FFF2-40B4-BE49-F238E27FC236}">
                <a16:creationId xmlns:a16="http://schemas.microsoft.com/office/drawing/2014/main" id="{957BD82B-F1B5-C9F6-08E8-0389E25E18DA}"/>
              </a:ext>
            </a:extLst>
          </p:cNvPr>
          <p:cNvPicPr>
            <a:picLocks noChangeAspect="1"/>
          </p:cNvPicPr>
          <p:nvPr/>
        </p:nvPicPr>
        <p:blipFill>
          <a:blip r:embed="rId7"/>
          <a:stretch>
            <a:fillRect/>
          </a:stretch>
        </p:blipFill>
        <p:spPr>
          <a:xfrm>
            <a:off x="11522699" y="2927159"/>
            <a:ext cx="791616" cy="791616"/>
          </a:xfrm>
          <a:prstGeom prst="rect">
            <a:avLst/>
          </a:prstGeom>
        </p:spPr>
      </p:pic>
      <p:pic>
        <p:nvPicPr>
          <p:cNvPr id="7" name="Picture 6">
            <a:extLst>
              <a:ext uri="{FF2B5EF4-FFF2-40B4-BE49-F238E27FC236}">
                <a16:creationId xmlns:a16="http://schemas.microsoft.com/office/drawing/2014/main" id="{F7CCB5A2-A9DA-B01F-5D6C-B96A36DAD48A}"/>
              </a:ext>
            </a:extLst>
          </p:cNvPr>
          <p:cNvPicPr>
            <a:picLocks noChangeAspect="1"/>
          </p:cNvPicPr>
          <p:nvPr/>
        </p:nvPicPr>
        <p:blipFill>
          <a:blip r:embed="rId8"/>
          <a:stretch>
            <a:fillRect/>
          </a:stretch>
        </p:blipFill>
        <p:spPr>
          <a:xfrm>
            <a:off x="11469497" y="4158486"/>
            <a:ext cx="791617" cy="791617"/>
          </a:xfrm>
          <a:prstGeom prst="rect">
            <a:avLst/>
          </a:prstGeom>
        </p:spPr>
      </p:pic>
      <p:pic>
        <p:nvPicPr>
          <p:cNvPr id="8" name="Picture 7">
            <a:extLst>
              <a:ext uri="{FF2B5EF4-FFF2-40B4-BE49-F238E27FC236}">
                <a16:creationId xmlns:a16="http://schemas.microsoft.com/office/drawing/2014/main" id="{C372A119-A270-02A9-355B-573721F30A30}"/>
              </a:ext>
            </a:extLst>
          </p:cNvPr>
          <p:cNvPicPr>
            <a:picLocks noChangeAspect="1"/>
          </p:cNvPicPr>
          <p:nvPr/>
        </p:nvPicPr>
        <p:blipFill>
          <a:blip r:embed="rId9"/>
          <a:stretch>
            <a:fillRect/>
          </a:stretch>
        </p:blipFill>
        <p:spPr>
          <a:xfrm>
            <a:off x="11454479" y="6559614"/>
            <a:ext cx="731042" cy="731042"/>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2988768695"/>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unusual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replace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intercept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stutter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innocuous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688827897"/>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or something that is travelling from one place to another, you stop them before they get to their destination.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000" dirty="0">
                          <a:latin typeface="Gill Sans MT" panose="020B0502020104020203" pitchFamily="34" charset="77"/>
                        </a:rPr>
                        <a:t>Something that is *** is not at all harmful or offensive.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one thing or person *** another, the first is used or acts instead of the second.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If someone ***, they have difficulty speaking because they find it hard to say the first sound of a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dirty="0">
                          <a:latin typeface="Gill Sans MT" panose="020B0502020104020203" pitchFamily="34" charset="77"/>
                        </a:rPr>
                        <a:t>If something is ***, it does not happen very often or you do not see it or hear it very often.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7F7707B8-C9B0-EEB4-E9A8-3FE3E822BCF9}"/>
              </a:ext>
            </a:extLst>
          </p:cNvPr>
          <p:cNvPicPr>
            <a:picLocks noChangeAspect="1"/>
          </p:cNvPicPr>
          <p:nvPr/>
        </p:nvPicPr>
        <p:blipFill>
          <a:blip r:embed="rId5"/>
          <a:stretch>
            <a:fillRect/>
          </a:stretch>
        </p:blipFill>
        <p:spPr>
          <a:xfrm>
            <a:off x="11139061" y="8013187"/>
            <a:ext cx="933589" cy="933589"/>
          </a:xfrm>
          <a:prstGeom prst="rect">
            <a:avLst/>
          </a:prstGeom>
        </p:spPr>
      </p:pic>
      <p:pic>
        <p:nvPicPr>
          <p:cNvPr id="3" name="Picture 2">
            <a:extLst>
              <a:ext uri="{FF2B5EF4-FFF2-40B4-BE49-F238E27FC236}">
                <a16:creationId xmlns:a16="http://schemas.microsoft.com/office/drawing/2014/main" id="{26DF77C5-BC7E-05FB-EEFC-BD7C9461C982}"/>
              </a:ext>
            </a:extLst>
          </p:cNvPr>
          <p:cNvPicPr>
            <a:picLocks noChangeAspect="1"/>
          </p:cNvPicPr>
          <p:nvPr/>
        </p:nvPicPr>
        <p:blipFill>
          <a:blip r:embed="rId6"/>
          <a:stretch>
            <a:fillRect/>
          </a:stretch>
        </p:blipFill>
        <p:spPr>
          <a:xfrm>
            <a:off x="11232087" y="5344971"/>
            <a:ext cx="921320" cy="921320"/>
          </a:xfrm>
          <a:prstGeom prst="rect">
            <a:avLst/>
          </a:prstGeom>
        </p:spPr>
      </p:pic>
      <p:pic>
        <p:nvPicPr>
          <p:cNvPr id="5" name="Picture 4">
            <a:extLst>
              <a:ext uri="{FF2B5EF4-FFF2-40B4-BE49-F238E27FC236}">
                <a16:creationId xmlns:a16="http://schemas.microsoft.com/office/drawing/2014/main" id="{A91DD7BA-E51A-4483-6637-36EDD324202B}"/>
              </a:ext>
            </a:extLst>
          </p:cNvPr>
          <p:cNvPicPr>
            <a:picLocks noChangeAspect="1"/>
          </p:cNvPicPr>
          <p:nvPr/>
        </p:nvPicPr>
        <p:blipFill>
          <a:blip r:embed="rId7"/>
          <a:stretch>
            <a:fillRect/>
          </a:stretch>
        </p:blipFill>
        <p:spPr>
          <a:xfrm>
            <a:off x="11303955" y="2914652"/>
            <a:ext cx="745839" cy="745839"/>
          </a:xfrm>
          <a:prstGeom prst="rect">
            <a:avLst/>
          </a:prstGeom>
        </p:spPr>
      </p:pic>
      <p:pic>
        <p:nvPicPr>
          <p:cNvPr id="6" name="Picture 5">
            <a:extLst>
              <a:ext uri="{FF2B5EF4-FFF2-40B4-BE49-F238E27FC236}">
                <a16:creationId xmlns:a16="http://schemas.microsoft.com/office/drawing/2014/main" id="{D48B7F5D-AE05-607B-093B-6982E1E4028D}"/>
              </a:ext>
            </a:extLst>
          </p:cNvPr>
          <p:cNvPicPr>
            <a:picLocks noChangeAspect="1"/>
          </p:cNvPicPr>
          <p:nvPr/>
        </p:nvPicPr>
        <p:blipFill>
          <a:blip r:embed="rId8"/>
          <a:stretch>
            <a:fillRect/>
          </a:stretch>
        </p:blipFill>
        <p:spPr>
          <a:xfrm>
            <a:off x="11151330" y="6617791"/>
            <a:ext cx="921320" cy="921320"/>
          </a:xfrm>
          <a:prstGeom prst="rect">
            <a:avLst/>
          </a:prstGeom>
        </p:spPr>
      </p:pic>
      <p:pic>
        <p:nvPicPr>
          <p:cNvPr id="7" name="Picture 6">
            <a:extLst>
              <a:ext uri="{FF2B5EF4-FFF2-40B4-BE49-F238E27FC236}">
                <a16:creationId xmlns:a16="http://schemas.microsoft.com/office/drawing/2014/main" id="{7BE8EEAB-AB35-90CE-2425-06BE0405345E}"/>
              </a:ext>
            </a:extLst>
          </p:cNvPr>
          <p:cNvPicPr>
            <a:picLocks noChangeAspect="1"/>
          </p:cNvPicPr>
          <p:nvPr/>
        </p:nvPicPr>
        <p:blipFill>
          <a:blip r:embed="rId9"/>
          <a:stretch>
            <a:fillRect/>
          </a:stretch>
        </p:blipFill>
        <p:spPr>
          <a:xfrm>
            <a:off x="11303956" y="4100398"/>
            <a:ext cx="745839" cy="745839"/>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3003989" y="4013709"/>
            <a:ext cx="17953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waste</a:t>
            </a:r>
            <a:endParaRPr dirty="0">
              <a:latin typeface="Gill Sans MT" panose="020B0502020104020203" pitchFamily="34" charset="77"/>
            </a:endParaRPr>
          </a:p>
        </p:txBody>
      </p:sp>
      <p:sp>
        <p:nvSpPr>
          <p:cNvPr id="135" name="spare"/>
          <p:cNvSpPr txBox="1"/>
          <p:nvPr/>
        </p:nvSpPr>
        <p:spPr>
          <a:xfrm>
            <a:off x="2777965" y="4850305"/>
            <a:ext cx="224741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twinkle</a:t>
            </a:r>
            <a:endParaRPr b="1" dirty="0">
              <a:latin typeface="Gill Sans MT" panose="020B0502020104020203" pitchFamily="34" charset="77"/>
              <a:sym typeface="American Typewriter"/>
            </a:endParaRPr>
          </a:p>
        </p:txBody>
      </p:sp>
      <p:sp>
        <p:nvSpPr>
          <p:cNvPr id="136" name="chipped"/>
          <p:cNvSpPr txBox="1"/>
          <p:nvPr/>
        </p:nvSpPr>
        <p:spPr>
          <a:xfrm>
            <a:off x="2666559" y="5704544"/>
            <a:ext cx="247022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squeeze</a:t>
            </a:r>
            <a:endParaRPr dirty="0">
              <a:latin typeface="Gill Sans MT" panose="020B0502020104020203" pitchFamily="34" charset="77"/>
            </a:endParaRPr>
          </a:p>
        </p:txBody>
      </p:sp>
      <p:sp>
        <p:nvSpPr>
          <p:cNvPr id="137" name="lift"/>
          <p:cNvSpPr txBox="1"/>
          <p:nvPr/>
        </p:nvSpPr>
        <p:spPr>
          <a:xfrm>
            <a:off x="3008801" y="6639612"/>
            <a:ext cx="158056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relax</a:t>
            </a:r>
            <a:endParaRPr dirty="0">
              <a:latin typeface="Gill Sans MT" panose="020B0502020104020203" pitchFamily="34" charset="77"/>
            </a:endParaRPr>
          </a:p>
        </p:txBody>
      </p:sp>
      <p:sp>
        <p:nvSpPr>
          <p:cNvPr id="138" name="mutter"/>
          <p:cNvSpPr txBox="1"/>
          <p:nvPr/>
        </p:nvSpPr>
        <p:spPr>
          <a:xfrm>
            <a:off x="8064372" y="3961291"/>
            <a:ext cx="226183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replace</a:t>
            </a:r>
            <a:endParaRPr b="1" dirty="0">
              <a:latin typeface="Gill Sans MT" panose="020B0502020104020203" pitchFamily="34" charset="77"/>
              <a:sym typeface="American Typewriter"/>
            </a:endParaRPr>
          </a:p>
        </p:txBody>
      </p:sp>
      <p:sp>
        <p:nvSpPr>
          <p:cNvPr id="139" name="unveil"/>
          <p:cNvSpPr txBox="1"/>
          <p:nvPr/>
        </p:nvSpPr>
        <p:spPr>
          <a:xfrm>
            <a:off x="8138624" y="5755144"/>
            <a:ext cx="213039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stutter</a:t>
            </a:r>
            <a:endParaRPr dirty="0">
              <a:latin typeface="Gill Sans MT" panose="020B0502020104020203" pitchFamily="34" charset="77"/>
              <a:sym typeface="American Typewriter"/>
            </a:endParaRPr>
          </a:p>
        </p:txBody>
      </p:sp>
      <p:sp>
        <p:nvSpPr>
          <p:cNvPr id="140" name="tolerate"/>
          <p:cNvSpPr txBox="1"/>
          <p:nvPr/>
        </p:nvSpPr>
        <p:spPr>
          <a:xfrm>
            <a:off x="8129946" y="3086166"/>
            <a:ext cx="234198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unusual</a:t>
            </a:r>
            <a:endParaRPr dirty="0">
              <a:latin typeface="Gill Sans MT" panose="020B0502020104020203" pitchFamily="34" charset="77"/>
            </a:endParaRPr>
          </a:p>
        </p:txBody>
      </p:sp>
      <p:sp>
        <p:nvSpPr>
          <p:cNvPr id="141" name="fixation"/>
          <p:cNvSpPr txBox="1"/>
          <p:nvPr/>
        </p:nvSpPr>
        <p:spPr>
          <a:xfrm>
            <a:off x="7792665" y="4850306"/>
            <a:ext cx="280525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intercept</a:t>
            </a:r>
            <a:endParaRPr dirty="0">
              <a:latin typeface="Gill Sans MT" panose="020B0502020104020203" pitchFamily="34" charset="77"/>
            </a:endParaRPr>
          </a:p>
        </p:txBody>
      </p:sp>
      <p:sp>
        <p:nvSpPr>
          <p:cNvPr id="142" name="rustle"/>
          <p:cNvSpPr txBox="1"/>
          <p:nvPr/>
        </p:nvSpPr>
        <p:spPr>
          <a:xfrm>
            <a:off x="7681325" y="6620562"/>
            <a:ext cx="306975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innocuous</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chilly</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75346" y="87334"/>
            <a:ext cx="6333465"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chilly</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60467" y="5203194"/>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waste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0B77C0BE-7F0A-2D11-0B3C-5CB5371FF6F5}"/>
              </a:ext>
            </a:extLst>
          </p:cNvPr>
          <p:cNvPicPr>
            <a:picLocks noChangeAspect="1"/>
          </p:cNvPicPr>
          <p:nvPr/>
        </p:nvPicPr>
        <p:blipFill>
          <a:blip r:embed="rId4"/>
          <a:stretch>
            <a:fillRect/>
          </a:stretch>
        </p:blipFill>
        <p:spPr>
          <a:xfrm>
            <a:off x="8389398" y="738799"/>
            <a:ext cx="3251200" cy="3251200"/>
          </a:xfrm>
          <a:prstGeom prst="rect">
            <a:avLst/>
          </a:prstGeom>
        </p:spPr>
      </p:pic>
      <p:pic>
        <p:nvPicPr>
          <p:cNvPr id="4" name="Picture 3">
            <a:extLst>
              <a:ext uri="{FF2B5EF4-FFF2-40B4-BE49-F238E27FC236}">
                <a16:creationId xmlns:a16="http://schemas.microsoft.com/office/drawing/2014/main" id="{B0A0077D-E40D-D5CD-1473-96AC797B28E8}"/>
              </a:ext>
            </a:extLst>
          </p:cNvPr>
          <p:cNvPicPr>
            <a:picLocks noChangeAspect="1"/>
          </p:cNvPicPr>
          <p:nvPr/>
        </p:nvPicPr>
        <p:blipFill>
          <a:blip r:embed="rId5"/>
          <a:stretch>
            <a:fillRect/>
          </a:stretch>
        </p:blipFill>
        <p:spPr>
          <a:xfrm>
            <a:off x="860895" y="5712660"/>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68661" y="545691"/>
            <a:ext cx="762869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twinkle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57526" y="5156135"/>
            <a:ext cx="10419220"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squeeze</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729DA003-BBCD-A00A-E4C9-B22C580B3E79}"/>
              </a:ext>
            </a:extLst>
          </p:cNvPr>
          <p:cNvPicPr>
            <a:picLocks noChangeAspect="1"/>
          </p:cNvPicPr>
          <p:nvPr/>
        </p:nvPicPr>
        <p:blipFill>
          <a:blip r:embed="rId4"/>
          <a:stretch>
            <a:fillRect/>
          </a:stretch>
        </p:blipFill>
        <p:spPr>
          <a:xfrm>
            <a:off x="9250571" y="602862"/>
            <a:ext cx="3251200" cy="3251200"/>
          </a:xfrm>
          <a:prstGeom prst="rect">
            <a:avLst/>
          </a:prstGeom>
        </p:spPr>
      </p:pic>
      <p:pic>
        <p:nvPicPr>
          <p:cNvPr id="4" name="Picture 3">
            <a:extLst>
              <a:ext uri="{FF2B5EF4-FFF2-40B4-BE49-F238E27FC236}">
                <a16:creationId xmlns:a16="http://schemas.microsoft.com/office/drawing/2014/main" id="{19951AC9-6C1B-2FD9-AEE1-AFFAFC3F54E8}"/>
              </a:ext>
            </a:extLst>
          </p:cNvPr>
          <p:cNvPicPr>
            <a:picLocks noChangeAspect="1"/>
          </p:cNvPicPr>
          <p:nvPr/>
        </p:nvPicPr>
        <p:blipFill>
          <a:blip r:embed="rId5"/>
          <a:stretch>
            <a:fillRect/>
          </a:stretch>
        </p:blipFill>
        <p:spPr>
          <a:xfrm>
            <a:off x="411515" y="5520780"/>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794363" y="183454"/>
            <a:ext cx="62965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relax</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507825" y="5610932"/>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unusual</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33CFD0B7-9251-DCBF-5C94-F645BCCE6510}"/>
              </a:ext>
            </a:extLst>
          </p:cNvPr>
          <p:cNvPicPr>
            <a:picLocks noChangeAspect="1"/>
          </p:cNvPicPr>
          <p:nvPr/>
        </p:nvPicPr>
        <p:blipFill>
          <a:blip r:embed="rId4"/>
          <a:stretch>
            <a:fillRect/>
          </a:stretch>
        </p:blipFill>
        <p:spPr>
          <a:xfrm>
            <a:off x="8669785" y="581771"/>
            <a:ext cx="3251200" cy="3251200"/>
          </a:xfrm>
          <a:prstGeom prst="rect">
            <a:avLst/>
          </a:prstGeom>
        </p:spPr>
      </p:pic>
      <p:pic>
        <p:nvPicPr>
          <p:cNvPr id="4" name="Picture 3">
            <a:extLst>
              <a:ext uri="{FF2B5EF4-FFF2-40B4-BE49-F238E27FC236}">
                <a16:creationId xmlns:a16="http://schemas.microsoft.com/office/drawing/2014/main" id="{604969D8-3D87-529E-CB13-E6AFB6707691}"/>
              </a:ext>
            </a:extLst>
          </p:cNvPr>
          <p:cNvPicPr>
            <a:picLocks noChangeAspect="1"/>
          </p:cNvPicPr>
          <p:nvPr/>
        </p:nvPicPr>
        <p:blipFill>
          <a:blip r:embed="rId5"/>
          <a:stretch>
            <a:fillRect/>
          </a:stretch>
        </p:blipFill>
        <p:spPr>
          <a:xfrm>
            <a:off x="545124" y="5773167"/>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08189" y="552469"/>
            <a:ext cx="7599836"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replace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15841" y="5803446"/>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intercept</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E861476E-A40A-54DC-C358-002616002B38}"/>
              </a:ext>
            </a:extLst>
          </p:cNvPr>
          <p:cNvPicPr>
            <a:picLocks noChangeAspect="1"/>
          </p:cNvPicPr>
          <p:nvPr/>
        </p:nvPicPr>
        <p:blipFill>
          <a:blip r:embed="rId4"/>
          <a:stretch>
            <a:fillRect/>
          </a:stretch>
        </p:blipFill>
        <p:spPr>
          <a:xfrm>
            <a:off x="9269694" y="568769"/>
            <a:ext cx="3251200" cy="3251200"/>
          </a:xfrm>
          <a:prstGeom prst="rect">
            <a:avLst/>
          </a:prstGeom>
        </p:spPr>
      </p:pic>
      <p:pic>
        <p:nvPicPr>
          <p:cNvPr id="4" name="Picture 3">
            <a:extLst>
              <a:ext uri="{FF2B5EF4-FFF2-40B4-BE49-F238E27FC236}">
                <a16:creationId xmlns:a16="http://schemas.microsoft.com/office/drawing/2014/main" id="{EE496BC3-3BC3-B3B5-F6C4-1675912F6494}"/>
              </a:ext>
            </a:extLst>
          </p:cNvPr>
          <p:cNvPicPr>
            <a:picLocks noChangeAspect="1"/>
          </p:cNvPicPr>
          <p:nvPr/>
        </p:nvPicPr>
        <p:blipFill>
          <a:blip r:embed="rId5"/>
          <a:stretch>
            <a:fillRect/>
          </a:stretch>
        </p:blipFill>
        <p:spPr>
          <a:xfrm>
            <a:off x="401291" y="5766670"/>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07533" y="-6032062"/>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794548" y="100488"/>
            <a:ext cx="11999897"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stutter</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16209" y="5738680"/>
            <a:ext cx="10288591"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innocuous</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7B09A696-5547-B0D0-685B-44E87519F014}"/>
              </a:ext>
            </a:extLst>
          </p:cNvPr>
          <p:cNvPicPr>
            <a:picLocks noChangeAspect="1"/>
          </p:cNvPicPr>
          <p:nvPr/>
        </p:nvPicPr>
        <p:blipFill>
          <a:blip r:embed="rId4"/>
          <a:stretch>
            <a:fillRect/>
          </a:stretch>
        </p:blipFill>
        <p:spPr>
          <a:xfrm>
            <a:off x="9268474" y="602862"/>
            <a:ext cx="3251200" cy="3251200"/>
          </a:xfrm>
          <a:prstGeom prst="rect">
            <a:avLst/>
          </a:prstGeom>
        </p:spPr>
      </p:pic>
      <p:pic>
        <p:nvPicPr>
          <p:cNvPr id="4" name="Picture 3">
            <a:extLst>
              <a:ext uri="{FF2B5EF4-FFF2-40B4-BE49-F238E27FC236}">
                <a16:creationId xmlns:a16="http://schemas.microsoft.com/office/drawing/2014/main" id="{F94841D0-6DA0-1AAD-B0B5-D8596FC12BCD}"/>
              </a:ext>
            </a:extLst>
          </p:cNvPr>
          <p:cNvPicPr>
            <a:picLocks noChangeAspect="1"/>
          </p:cNvPicPr>
          <p:nvPr/>
        </p:nvPicPr>
        <p:blipFill>
          <a:blip r:embed="rId5"/>
          <a:stretch>
            <a:fillRect/>
          </a:stretch>
        </p:blipFill>
        <p:spPr>
          <a:xfrm>
            <a:off x="506100" y="5994685"/>
            <a:ext cx="2813813" cy="2813813"/>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53007" y="212158"/>
            <a:ext cx="719748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chilly</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10658" y="5268310"/>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waste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87C65CE-BE55-854F-5D18-A6E4D5F67052}"/>
              </a:ext>
            </a:extLst>
          </p:cNvPr>
          <p:cNvPicPr>
            <a:picLocks noChangeAspect="1"/>
          </p:cNvPicPr>
          <p:nvPr/>
        </p:nvPicPr>
        <p:blipFill>
          <a:blip r:embed="rId4"/>
          <a:stretch>
            <a:fillRect/>
          </a:stretch>
        </p:blipFill>
        <p:spPr>
          <a:xfrm>
            <a:off x="8850490" y="602862"/>
            <a:ext cx="3251200" cy="3251200"/>
          </a:xfrm>
          <a:prstGeom prst="rect">
            <a:avLst/>
          </a:prstGeom>
        </p:spPr>
      </p:pic>
      <p:pic>
        <p:nvPicPr>
          <p:cNvPr id="4" name="Picture 3">
            <a:extLst>
              <a:ext uri="{FF2B5EF4-FFF2-40B4-BE49-F238E27FC236}">
                <a16:creationId xmlns:a16="http://schemas.microsoft.com/office/drawing/2014/main" id="{5EB5924F-386F-07B4-A089-DC4BDD3B60CC}"/>
              </a:ext>
            </a:extLst>
          </p:cNvPr>
          <p:cNvPicPr>
            <a:picLocks noChangeAspect="1"/>
          </p:cNvPicPr>
          <p:nvPr/>
        </p:nvPicPr>
        <p:blipFill>
          <a:blip r:embed="rId5"/>
          <a:stretch>
            <a:fillRect/>
          </a:stretch>
        </p:blipFill>
        <p:spPr>
          <a:xfrm>
            <a:off x="450849" y="5724319"/>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44494" y="645977"/>
            <a:ext cx="8127225"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twinkle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04897" y="5262452"/>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squeeze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F513A1E-5D8F-15B9-9F7D-2933D641F55C}"/>
              </a:ext>
            </a:extLst>
          </p:cNvPr>
          <p:cNvPicPr>
            <a:picLocks noChangeAspect="1"/>
          </p:cNvPicPr>
          <p:nvPr/>
        </p:nvPicPr>
        <p:blipFill>
          <a:blip r:embed="rId4"/>
          <a:stretch>
            <a:fillRect/>
          </a:stretch>
        </p:blipFill>
        <p:spPr>
          <a:xfrm>
            <a:off x="9369827" y="661105"/>
            <a:ext cx="3251200" cy="3251200"/>
          </a:xfrm>
          <a:prstGeom prst="rect">
            <a:avLst/>
          </a:prstGeom>
        </p:spPr>
      </p:pic>
      <p:pic>
        <p:nvPicPr>
          <p:cNvPr id="4" name="Picture 3">
            <a:extLst>
              <a:ext uri="{FF2B5EF4-FFF2-40B4-BE49-F238E27FC236}">
                <a16:creationId xmlns:a16="http://schemas.microsoft.com/office/drawing/2014/main" id="{4D5C57A9-3B30-DF74-2E0E-A0F753FCD257}"/>
              </a:ext>
            </a:extLst>
          </p:cNvPr>
          <p:cNvPicPr>
            <a:picLocks noChangeAspect="1"/>
          </p:cNvPicPr>
          <p:nvPr/>
        </p:nvPicPr>
        <p:blipFill>
          <a:blip r:embed="rId5"/>
          <a:stretch>
            <a:fillRect/>
          </a:stretch>
        </p:blipFill>
        <p:spPr>
          <a:xfrm>
            <a:off x="139785" y="5520930"/>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95298" y="374248"/>
            <a:ext cx="725519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relax</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411459" y="6115044"/>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unusual</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413C6263-ABF6-60E3-66F1-8280EAAEF082}"/>
              </a:ext>
            </a:extLst>
          </p:cNvPr>
          <p:cNvPicPr>
            <a:picLocks noChangeAspect="1"/>
          </p:cNvPicPr>
          <p:nvPr/>
        </p:nvPicPr>
        <p:blipFill>
          <a:blip r:embed="rId4"/>
          <a:stretch>
            <a:fillRect/>
          </a:stretch>
        </p:blipFill>
        <p:spPr>
          <a:xfrm>
            <a:off x="9097351" y="500737"/>
            <a:ext cx="3251200" cy="3251200"/>
          </a:xfrm>
          <a:prstGeom prst="rect">
            <a:avLst/>
          </a:prstGeom>
        </p:spPr>
      </p:pic>
      <p:pic>
        <p:nvPicPr>
          <p:cNvPr id="4" name="Picture 3">
            <a:extLst>
              <a:ext uri="{FF2B5EF4-FFF2-40B4-BE49-F238E27FC236}">
                <a16:creationId xmlns:a16="http://schemas.microsoft.com/office/drawing/2014/main" id="{4EAD8296-8564-9C3A-B59B-5800304BAAAD}"/>
              </a:ext>
            </a:extLst>
          </p:cNvPr>
          <p:cNvPicPr>
            <a:picLocks noChangeAspect="1"/>
          </p:cNvPicPr>
          <p:nvPr/>
        </p:nvPicPr>
        <p:blipFill>
          <a:blip r:embed="rId5"/>
          <a:stretch>
            <a:fillRect/>
          </a:stretch>
        </p:blipFill>
        <p:spPr>
          <a:xfrm>
            <a:off x="535005" y="5858372"/>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53637" y="2274766"/>
            <a:ext cx="161422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chilly	</a:t>
            </a:r>
            <a:endParaRPr b="1" dirty="0">
              <a:latin typeface="Gill Sans MT" panose="020B0502020104020203" pitchFamily="34" charset="77"/>
              <a:sym typeface="American Typewriter"/>
            </a:endParaRPr>
          </a:p>
        </p:txBody>
      </p:sp>
      <p:sp>
        <p:nvSpPr>
          <p:cNvPr id="134" name="office"/>
          <p:cNvSpPr txBox="1"/>
          <p:nvPr/>
        </p:nvSpPr>
        <p:spPr>
          <a:xfrm>
            <a:off x="5663105" y="3183419"/>
            <a:ext cx="179536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waste</a:t>
            </a:r>
            <a:endParaRPr dirty="0">
              <a:latin typeface="Gill Sans MT" panose="020B0502020104020203" pitchFamily="34" charset="77"/>
            </a:endParaRPr>
          </a:p>
        </p:txBody>
      </p:sp>
      <p:sp>
        <p:nvSpPr>
          <p:cNvPr id="135" name="spare"/>
          <p:cNvSpPr txBox="1"/>
          <p:nvPr/>
        </p:nvSpPr>
        <p:spPr>
          <a:xfrm>
            <a:off x="5437071" y="4033018"/>
            <a:ext cx="2247410"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twinkle</a:t>
            </a:r>
            <a:endParaRPr b="1" dirty="0">
              <a:latin typeface="Gill Sans MT" panose="020B0502020104020203" pitchFamily="34" charset="77"/>
              <a:sym typeface="American Typewriter"/>
            </a:endParaRPr>
          </a:p>
        </p:txBody>
      </p:sp>
      <p:sp>
        <p:nvSpPr>
          <p:cNvPr id="136" name="chipped"/>
          <p:cNvSpPr txBox="1"/>
          <p:nvPr/>
        </p:nvSpPr>
        <p:spPr>
          <a:xfrm>
            <a:off x="5325670" y="4958818"/>
            <a:ext cx="247022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squeeze</a:t>
            </a:r>
            <a:endParaRPr dirty="0">
              <a:latin typeface="Gill Sans MT" panose="020B0502020104020203" pitchFamily="34" charset="77"/>
            </a:endParaRPr>
          </a:p>
        </p:txBody>
      </p:sp>
      <p:sp>
        <p:nvSpPr>
          <p:cNvPr id="137" name="lift"/>
          <p:cNvSpPr txBox="1"/>
          <p:nvPr/>
        </p:nvSpPr>
        <p:spPr>
          <a:xfrm>
            <a:off x="5770503" y="5829370"/>
            <a:ext cx="158056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relax</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260082" y="563924"/>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replace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94680" y="5969759"/>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intercept</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35A99C63-2187-48D7-EA04-58C93B056151}"/>
              </a:ext>
            </a:extLst>
          </p:cNvPr>
          <p:cNvPicPr>
            <a:picLocks noChangeAspect="1"/>
          </p:cNvPicPr>
          <p:nvPr/>
        </p:nvPicPr>
        <p:blipFill>
          <a:blip r:embed="rId4"/>
          <a:stretch>
            <a:fillRect/>
          </a:stretch>
        </p:blipFill>
        <p:spPr>
          <a:xfrm>
            <a:off x="9366665" y="563924"/>
            <a:ext cx="3251200" cy="3251200"/>
          </a:xfrm>
          <a:prstGeom prst="rect">
            <a:avLst/>
          </a:prstGeom>
        </p:spPr>
      </p:pic>
      <p:pic>
        <p:nvPicPr>
          <p:cNvPr id="4" name="Picture 3">
            <a:extLst>
              <a:ext uri="{FF2B5EF4-FFF2-40B4-BE49-F238E27FC236}">
                <a16:creationId xmlns:a16="http://schemas.microsoft.com/office/drawing/2014/main" id="{66D94BE7-A1CD-1DF6-28DF-354EF4EB32DB}"/>
              </a:ext>
            </a:extLst>
          </p:cNvPr>
          <p:cNvPicPr>
            <a:picLocks noChangeAspect="1"/>
          </p:cNvPicPr>
          <p:nvPr/>
        </p:nvPicPr>
        <p:blipFill>
          <a:blip r:embed="rId5"/>
          <a:stretch>
            <a:fillRect/>
          </a:stretch>
        </p:blipFill>
        <p:spPr>
          <a:xfrm>
            <a:off x="260082" y="5766670"/>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9181748" y="-6298711"/>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809786" y="284397"/>
            <a:ext cx="11999897"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stutter</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6102456"/>
            <a:ext cx="10288591" cy="222625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Futura Medium" panose="020B0602020204020303" pitchFamily="34" charset="-79"/>
                <a:cs typeface="Futura Medium" panose="020B0602020204020303" pitchFamily="34" charset="-79"/>
              </a:rPr>
              <a:t>innocuous</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0EBA4931-B67D-7258-9214-A113ADB861B0}"/>
              </a:ext>
            </a:extLst>
          </p:cNvPr>
          <p:cNvPicPr>
            <a:picLocks noChangeAspect="1"/>
          </p:cNvPicPr>
          <p:nvPr/>
        </p:nvPicPr>
        <p:blipFill>
          <a:blip r:embed="rId4"/>
          <a:stretch>
            <a:fillRect/>
          </a:stretch>
        </p:blipFill>
        <p:spPr>
          <a:xfrm>
            <a:off x="9097351" y="685828"/>
            <a:ext cx="3251200" cy="3251200"/>
          </a:xfrm>
          <a:prstGeom prst="rect">
            <a:avLst/>
          </a:prstGeom>
        </p:spPr>
      </p:pic>
      <p:pic>
        <p:nvPicPr>
          <p:cNvPr id="4" name="Picture 3">
            <a:extLst>
              <a:ext uri="{FF2B5EF4-FFF2-40B4-BE49-F238E27FC236}">
                <a16:creationId xmlns:a16="http://schemas.microsoft.com/office/drawing/2014/main" id="{16DE34A4-F995-097B-AE73-A40EBDE4DB32}"/>
              </a:ext>
            </a:extLst>
          </p:cNvPr>
          <p:cNvPicPr>
            <a:picLocks noChangeAspect="1"/>
          </p:cNvPicPr>
          <p:nvPr/>
        </p:nvPicPr>
        <p:blipFill>
          <a:blip r:embed="rId5"/>
          <a:stretch>
            <a:fillRect/>
          </a:stretch>
        </p:blipFill>
        <p:spPr>
          <a:xfrm>
            <a:off x="481942" y="6005598"/>
            <a:ext cx="2813813" cy="2813813"/>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429915" y="3418118"/>
            <a:ext cx="226183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replace</a:t>
            </a:r>
            <a:endParaRPr b="1" dirty="0">
              <a:latin typeface="Gill Sans MT" panose="020B0502020104020203" pitchFamily="34" charset="77"/>
              <a:sym typeface="American Typewriter"/>
            </a:endParaRPr>
          </a:p>
        </p:txBody>
      </p:sp>
      <p:sp>
        <p:nvSpPr>
          <p:cNvPr id="140" name="tolerate"/>
          <p:cNvSpPr txBox="1"/>
          <p:nvPr/>
        </p:nvSpPr>
        <p:spPr>
          <a:xfrm>
            <a:off x="5389828" y="2522165"/>
            <a:ext cx="2341988"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unusual</a:t>
            </a:r>
            <a:endParaRPr dirty="0">
              <a:latin typeface="Gill Sans MT" panose="020B0502020104020203" pitchFamily="34" charset="77"/>
            </a:endParaRPr>
          </a:p>
        </p:txBody>
      </p:sp>
      <p:sp>
        <p:nvSpPr>
          <p:cNvPr id="141" name="fixation"/>
          <p:cNvSpPr txBox="1"/>
          <p:nvPr/>
        </p:nvSpPr>
        <p:spPr>
          <a:xfrm>
            <a:off x="5158207" y="4280417"/>
            <a:ext cx="280525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intercept</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437303" y="5188117"/>
            <a:ext cx="213039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stutter</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4967644" y="5996646"/>
            <a:ext cx="3069751"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innocuous</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44960" y="1309202"/>
            <a:ext cx="192841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chilly</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110" y="4701318"/>
            <a:ext cx="670592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chilly is unpleasantly cold.</a:t>
            </a:r>
          </a:p>
        </p:txBody>
      </p:sp>
      <p:sp>
        <p:nvSpPr>
          <p:cNvPr id="155" name="The was a tear in Freddie’s new school jumper."/>
          <p:cNvSpPr txBox="1"/>
          <p:nvPr/>
        </p:nvSpPr>
        <p:spPr>
          <a:xfrm>
            <a:off x="5112" y="693376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classroom felt </a:t>
            </a:r>
            <a:r>
              <a:rPr lang="en-GB" b="1" dirty="0"/>
              <a:t>chilly</a:t>
            </a:r>
            <a:r>
              <a:rPr lang="en-GB" dirty="0"/>
              <a:t> with the windows left open.</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chill-y</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1657043645"/>
              </p:ext>
            </p:extLst>
          </p:nvPr>
        </p:nvGraphicFramePr>
        <p:xfrm>
          <a:off x="52521" y="755544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brisk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warm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silly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frosty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hot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lily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very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49AE2241-37AB-EE28-7FD8-21E68186CD6B}"/>
              </a:ext>
            </a:extLst>
          </p:cNvPr>
          <p:cNvPicPr>
            <a:picLocks noChangeAspect="1"/>
          </p:cNvPicPr>
          <p:nvPr/>
        </p:nvPicPr>
        <p:blipFill>
          <a:blip r:embed="rId3"/>
          <a:stretch>
            <a:fillRect/>
          </a:stretch>
        </p:blipFill>
        <p:spPr>
          <a:xfrm>
            <a:off x="8314093" y="2940330"/>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07111" y="1309202"/>
            <a:ext cx="220413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waste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 / 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374061"/>
            <a:ext cx="6561720"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Waste is the use of money or other resources on things that do not need it.</a:t>
            </a:r>
          </a:p>
        </p:txBody>
      </p:sp>
      <p:sp>
        <p:nvSpPr>
          <p:cNvPr id="155" name="The was a tear in Freddie’s new school jumper."/>
          <p:cNvSpPr txBox="1"/>
          <p:nvPr/>
        </p:nvSpPr>
        <p:spPr>
          <a:xfrm>
            <a:off x="0" y="679013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sz="4000" dirty="0">
                <a:latin typeface="Gill Sans MT" panose="020B0502020104020203" pitchFamily="34" charset="77"/>
              </a:rPr>
              <a:t>Ms Watts asked the classed to not </a:t>
            </a:r>
            <a:r>
              <a:rPr lang="en-GB" sz="4000" b="1" dirty="0">
                <a:latin typeface="Gill Sans MT" panose="020B0502020104020203" pitchFamily="34" charset="77"/>
              </a:rPr>
              <a:t>waste</a:t>
            </a:r>
            <a:r>
              <a:rPr lang="en-GB" sz="4000" dirty="0">
                <a:latin typeface="Gill Sans MT" panose="020B0502020104020203" pitchFamily="34" charset="77"/>
              </a:rPr>
              <a:t> paper.</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waste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11495415"/>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misuse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based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excessive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fritter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keep</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faced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organic</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F51142E7-B9ED-45D1-621E-1533E6E2843E}"/>
              </a:ext>
            </a:extLst>
          </p:cNvPr>
          <p:cNvPicPr>
            <a:picLocks noChangeAspect="1"/>
          </p:cNvPicPr>
          <p:nvPr/>
        </p:nvPicPr>
        <p:blipFill>
          <a:blip r:embed="rId3"/>
          <a:stretch>
            <a:fillRect/>
          </a:stretch>
        </p:blipFill>
        <p:spPr>
          <a:xfrm>
            <a:off x="8492220" y="2963466"/>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634596" y="1309202"/>
            <a:ext cx="274915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twinkle</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358026"/>
            <a:ext cx="759668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a star or a light twinkles, it shines with an unsteady light which rapidly and constantly changes from bright to faint.</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stars </a:t>
            </a:r>
            <a:r>
              <a:rPr lang="en-GB" b="1" dirty="0"/>
              <a:t>twinkled</a:t>
            </a:r>
            <a:r>
              <a:rPr lang="en-GB" dirty="0"/>
              <a:t> brightly outside.</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twin-kle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129010248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flicker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darken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sprinkle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gentle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glint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dull</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wrinkle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brightly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5AFD516F-17A7-50BB-7251-EA6CD66CA987}"/>
              </a:ext>
            </a:extLst>
          </p:cNvPr>
          <p:cNvPicPr>
            <a:picLocks noChangeAspect="1"/>
          </p:cNvPicPr>
          <p:nvPr/>
        </p:nvPicPr>
        <p:blipFill>
          <a:blip r:embed="rId4"/>
          <a:stretch>
            <a:fillRect/>
          </a:stretch>
        </p:blipFill>
        <p:spPr>
          <a:xfrm>
            <a:off x="8667208" y="2906984"/>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504763" y="1309202"/>
            <a:ext cx="3008837"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squeeze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042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Isla </a:t>
            </a:r>
            <a:r>
              <a:rPr lang="en-GB" b="1" dirty="0"/>
              <a:t>squeezed</a:t>
            </a:r>
            <a:r>
              <a:rPr lang="en-GB" dirty="0"/>
              <a:t> the ball hard.</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(squeeze)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065318438"/>
              </p:ext>
            </p:extLst>
          </p:nvPr>
        </p:nvGraphicFramePr>
        <p:xfrm>
          <a:off x="5110" y="771802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crunch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release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carefully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trees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firmly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4342513"/>
            <a:ext cx="6201005"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squeeze something, you press it firmly, usually with your hands.</a:t>
            </a:r>
          </a:p>
        </p:txBody>
      </p:sp>
      <p:pic>
        <p:nvPicPr>
          <p:cNvPr id="3" name="Picture 2">
            <a:extLst>
              <a:ext uri="{FF2B5EF4-FFF2-40B4-BE49-F238E27FC236}">
                <a16:creationId xmlns:a16="http://schemas.microsoft.com/office/drawing/2014/main" id="{A2ABF02E-4703-A2F0-DA87-F5501B2282F8}"/>
              </a:ext>
            </a:extLst>
          </p:cNvPr>
          <p:cNvPicPr>
            <a:picLocks noChangeAspect="1"/>
          </p:cNvPicPr>
          <p:nvPr/>
        </p:nvPicPr>
        <p:blipFill>
          <a:blip r:embed="rId4"/>
          <a:stretch>
            <a:fillRect/>
          </a:stretch>
        </p:blipFill>
        <p:spPr>
          <a:xfrm>
            <a:off x="8711712" y="2960859"/>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50606" y="1309202"/>
            <a:ext cx="191719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relax</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631103"/>
            <a:ext cx="13127900"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Li told the class to </a:t>
            </a:r>
            <a:r>
              <a:rPr lang="en-GB" b="1" dirty="0"/>
              <a:t>relax</a:t>
            </a:r>
            <a:r>
              <a:rPr lang="en-GB" dirty="0"/>
              <a:t> for a few minutes.</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re-lax</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763877156"/>
              </p:ext>
            </p:extLst>
          </p:nvPr>
        </p:nvGraphicFramePr>
        <p:xfrm>
          <a:off x="5110" y="7610971"/>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recline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agitate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max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naturally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unwind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worry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288674" y="3978145"/>
            <a:ext cx="736151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relax or if something relaxes you, you feel more calm and less worried or tense.</a:t>
            </a:r>
          </a:p>
        </p:txBody>
      </p:sp>
      <p:pic>
        <p:nvPicPr>
          <p:cNvPr id="3" name="Picture 2">
            <a:extLst>
              <a:ext uri="{FF2B5EF4-FFF2-40B4-BE49-F238E27FC236}">
                <a16:creationId xmlns:a16="http://schemas.microsoft.com/office/drawing/2014/main" id="{B5C9AC7E-CD60-05F5-BE01-B5811E4CC709}"/>
              </a:ext>
            </a:extLst>
          </p:cNvPr>
          <p:cNvPicPr>
            <a:picLocks noChangeAspect="1"/>
          </p:cNvPicPr>
          <p:nvPr/>
        </p:nvPicPr>
        <p:blipFill>
          <a:blip r:embed="rId4"/>
          <a:stretch>
            <a:fillRect/>
          </a:stretch>
        </p:blipFill>
        <p:spPr>
          <a:xfrm>
            <a:off x="8363494" y="2988353"/>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39436</TotalTime>
  <Words>1262</Words>
  <Application>Microsoft Macintosh PowerPoint</Application>
  <PresentationFormat>Custom</PresentationFormat>
  <Paragraphs>351</Paragraphs>
  <Slides>31</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31</vt:i4>
      </vt:variant>
    </vt:vector>
  </HeadingPairs>
  <TitlesOfParts>
    <vt:vector size="38" baseType="lpstr">
      <vt:lpstr>Futura Medium</vt:lpstr>
      <vt:lpstr>Gill Sans</vt:lpstr>
      <vt:lpstr>Gill Sans MT</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1154</cp:revision>
  <dcterms:modified xsi:type="dcterms:W3CDTF">2025-01-20T07:36:17Z</dcterms:modified>
</cp:coreProperties>
</file>